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42" r:id="rId5"/>
    <p:sldId id="351" r:id="rId6"/>
    <p:sldId id="354" r:id="rId7"/>
    <p:sldId id="371" r:id="rId8"/>
    <p:sldId id="352" r:id="rId9"/>
    <p:sldId id="363" r:id="rId10"/>
    <p:sldId id="360" r:id="rId11"/>
    <p:sldId id="361" r:id="rId12"/>
    <p:sldId id="362" r:id="rId13"/>
    <p:sldId id="344" r:id="rId14"/>
    <p:sldId id="365" r:id="rId15"/>
    <p:sldId id="366" r:id="rId16"/>
    <p:sldId id="369" r:id="rId17"/>
    <p:sldId id="368" r:id="rId18"/>
    <p:sldId id="370" r:id="rId19"/>
    <p:sldId id="357" r:id="rId20"/>
    <p:sldId id="367" r:id="rId21"/>
    <p:sldId id="364" r:id="rId22"/>
    <p:sldId id="350" r:id="rId2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46"/>
  </p:normalViewPr>
  <p:slideViewPr>
    <p:cSldViewPr snapToGrid="0" snapToObjects="1" showGuides="1">
      <p:cViewPr varScale="1">
        <p:scale>
          <a:sx n="79" d="100"/>
          <a:sy n="79" d="100"/>
        </p:scale>
        <p:origin x="850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8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pPr rtl="0"/>
            <a:fld id="{1E8EB9F0-A201-434B-A612-C5CB9FA5C72A}" type="datetime1">
              <a:rPr lang="pl-PL" smtClean="0"/>
              <a:t>07.11.2024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463FF618-F07E-477B-AA5D-612E7A56D4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fld id="{9AC7E5A4-1191-422F-9FF9-A756E22D80B4}" type="datetime1">
              <a:rPr lang="pl-PL" smtClean="0"/>
              <a:pPr/>
              <a:t>07.11.2024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DEF75CB5-5666-5049-9AE0-38EFD385C21E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291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7668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40804-27C0-F98A-D6D1-26D59CE7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AC33737-5582-B03C-655B-7B2A2E27D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E0BA6F1-9B78-A3C8-6BE0-733D3CA86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AD43F3E-9C88-F31F-1BC1-9DFD47D83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23985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E9A19-8DA6-CFA4-121E-B894917E1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5D2093A-9573-2AA0-7284-1CC7F3CD0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2CD5244-5A04-A014-40F5-A4DE0267E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5B9065E-9DF1-A17A-EA99-60305A94A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56794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A716B-1D27-D901-2DB7-98F943030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3F29F61-F530-013B-F264-4D474FF27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1274FBC-06B4-2872-9B44-2DE32150E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D5AD00-C5BD-9FDD-7457-117880930C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55703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96070-D565-21D9-305D-C3C634CF2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4EAFEEE-DECB-296E-F7DF-6E6E3C31E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8B410CE-7EC8-FC10-A4BD-8FB0101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C8EA90E-D462-D233-118B-457568950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7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DF616-CFF5-A1F0-9C9C-22936E4A7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B4A5DF52-C733-18AE-6255-07240F9B8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EF92E40-2E7B-46B1-2D58-9F4B74576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A44AF5D-E295-9A07-0B7C-835E96B54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88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80E44-4FAC-E92B-A211-FF964E09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E7A9D7D-C4CB-D299-AF87-73ADCC777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0B1693A-25DC-2491-602E-69E20141C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357127-124E-0F7D-F01E-9550C2C44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8529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1417-D80E-5A23-42A3-DCF327D2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1397132-472B-BF9E-D105-BD5175CB7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0220473-C89C-CEB8-68EF-B6AB39D24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1D4467B-116B-7CAC-A1D0-ADFF4D2D0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8599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DEF75CB5-5666-5049-9AE0-38EFD385C21E}" type="slidenum">
              <a:rPr lang="pl-PL" smtClean="0"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601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0EB8-D0B8-46FC-6D6A-0B17F818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5F62D9F-A239-64D3-D99E-0F72A883C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375225E-6769-432F-5182-22806FE1B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01E75E-1818-8A05-69A9-254FD4BD4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311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5C9BC-0999-2971-C804-A2D2F9482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F8F2189-E48A-014B-4EDE-834E7C37A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E43991C-D929-AECC-B7E1-00F2651E3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D45039F-03F1-46CA-6A3F-DDC8AE148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732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DEF75CB5-5666-5049-9AE0-38EFD385C21E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14E7-EB29-0542-5CBE-A789C80A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CE9957A-C624-2233-4EF9-AD60C0DDC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7F72FD2-0595-F828-7F80-4E06E345A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6D44F9C-BBFF-0E78-8DA1-B25D66185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8214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BE1D5-0F9E-FF09-0D70-398138F51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800F22A-6F64-C30B-8A7A-207F13B69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527BD46-B7BA-32B1-5F7F-275546070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7303BF2-9B3A-9A78-F557-B570EE5E6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122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8C7C2-A16C-3BB5-AA99-4A2696D5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B74ED88-92E0-1181-283B-41C9B1BA8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375A283-8F7B-2326-CC02-BDA1A1604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AD97E60-C0D3-F068-1E91-084D3DF05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0051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4091-5340-3905-EA58-8C5E15F27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55DD3D8-CA6F-8F09-DEA2-8A6AD791D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516BCAA-4CAA-0596-C1EE-F87468398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F864F54-6303-B014-E040-34B83F41E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295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Zawartość — symbol zastępczy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Zawartość — symbol zastępczy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l-PL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12" name="Podtytuł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Calibri Light" panose="020B0303030204020804" pitchFamily="34" charset="0"/>
              </a:defRPr>
            </a:lvl1pPr>
            <a:lvl2pPr marL="457200" indent="0" algn="ctr">
              <a:buNone/>
              <a:defRPr lang="pl-PL" sz="2000"/>
            </a:lvl2pPr>
            <a:lvl3pPr marL="914400" indent="0" algn="ctr">
              <a:buNone/>
              <a:defRPr lang="pl-PL" sz="1800"/>
            </a:lvl3pPr>
            <a:lvl4pPr marL="1371600" indent="0" algn="ctr">
              <a:buNone/>
              <a:defRPr lang="pl-PL" sz="1600"/>
            </a:lvl4pPr>
            <a:lvl5pPr marL="1828800" indent="0" algn="ctr">
              <a:buNone/>
              <a:defRPr lang="pl-PL" sz="1600"/>
            </a:lvl5pPr>
            <a:lvl6pPr marL="2286000" indent="0" algn="ctr">
              <a:buNone/>
              <a:defRPr lang="pl-PL" sz="1600"/>
            </a:lvl6pPr>
            <a:lvl7pPr marL="2743200" indent="0" algn="ctr">
              <a:buNone/>
              <a:defRPr lang="pl-PL" sz="1600"/>
            </a:lvl7pPr>
            <a:lvl8pPr marL="3200400" indent="0" algn="ctr">
              <a:buNone/>
              <a:defRPr lang="pl-PL" sz="1600"/>
            </a:lvl8pPr>
            <a:lvl9pPr marL="3657600" indent="0" algn="ctr">
              <a:buNone/>
              <a:defRPr lang="pl-PL" sz="1600"/>
            </a:lvl9pPr>
          </a:lstStyle>
          <a:p>
            <a:pPr rtl="0"/>
            <a:r>
              <a:rPr lang="pl-PL"/>
              <a:t>Kliknij, aby edytować podtytuł</a:t>
            </a:r>
          </a:p>
        </p:txBody>
      </p:sp>
      <p:sp>
        <p:nvSpPr>
          <p:cNvPr id="8" name="Tekst — symbol zastępczy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l-PL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tytułu</a:t>
            </a: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1" name="Tekst — symbol zastępczy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8" name="Tekst — symbol zastępczy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opka — symbol zastępczy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9" name="Numer slajdu — symbol zastępczy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raz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Prostokąt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5" name="Tekst — symbol zastępczy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l-PL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 — symbol zastępczy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9" name="Tekst — symbol zastępczy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1" name="Tekst — symbol zastępczy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2" name="Stopka — symbol zastępczy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3" name="Numer slajdu — symbol zastępczy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Grafika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Grafika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az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Prostokąt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38" name="Tekst — symbol zastępczy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40" name="Tekst — symbol zastępczy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5" name="Zawartość — symbol zastępczy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19" name="Zawartość — symbol zastępczy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41" name="Grafika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2" name="Grafika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4" name="Grafika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8" name="Zawartość — symbol zastępczy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l-PL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l-PL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Kliknij, aby wstawić obraz lub grafikę tutaj</a:t>
            </a:r>
            <a:endParaRPr lang="pl-P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6" name="Zawartość — symbol zastępczy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3" name="Zawartość — symbol zastępczy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4" name="Tekst — symbol zastępczy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l-PL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sp>
        <p:nvSpPr>
          <p:cNvPr id="24" name="Grafika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3" name="Stopka — symbol zastępczy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5" name="Numer slajdu — symbol zastępczy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Prostokąt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1" name="Zawartość — symbol zastępczy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l-PL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Grafika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9" name="Grafika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4" name="Stopka — symbol zastępczy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0" name="Numer slajdu — symbol zastępczy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w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28" name="Tekst — symbol zastępczy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l-PL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6" name="Stopka — symbol zastępczy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7" name="Numer slajdu — symbol zastępczy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l-PL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ca.cv.uma.es/pluginfile.php/633287/mod_resource/content/1/A2-The%20Transcriptional%20Program%20of%20Sporulation%20in%20Budding%20Yeast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nalyticsvidhya.com/articles/precision-and-recall-in-machine-learning/" TargetMode="External"/><Relationship Id="rId4" Type="http://schemas.openxmlformats.org/officeDocument/2006/relationships/hyperlink" Target="https://en.wikipedia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hiHofi/Aprendizaje-Computaciona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Classification</a:t>
            </a:r>
            <a:endParaRPr lang="pl-PL" dirty="0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4823" y="3558868"/>
            <a:ext cx="12191997" cy="132344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CLASSIFICATION</a:t>
            </a:r>
          </a:p>
          <a:p>
            <a:pPr rtl="0"/>
            <a:r>
              <a:rPr lang="en-US" dirty="0"/>
              <a:t>PERFORMANCE ANALYSIS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Numer slajdu — symbol zastępczy 7">
            <a:extLst>
              <a:ext uri="{FF2B5EF4-FFF2-40B4-BE49-F238E27FC236}">
                <a16:creationId xmlns:a16="http://schemas.microsoft.com/office/drawing/2014/main" id="{BBED4BBE-1822-311C-199D-512089A49750}"/>
              </a:ext>
            </a:extLst>
          </p:cNvPr>
          <p:cNvSpPr txBox="1">
            <a:spLocks/>
          </p:cNvSpPr>
          <p:nvPr/>
        </p:nvSpPr>
        <p:spPr>
          <a:xfrm>
            <a:off x="9140971" y="6226198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pl-PL"/>
            </a:defPPr>
            <a:lvl1pPr marL="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pl-PL" smtClean="0"/>
              <a:pPr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Comparison with existing results 1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10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517BFFC1-32B0-8097-71E2-B115C345C7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94634" y="1705463"/>
            <a:ext cx="4862209" cy="613963"/>
          </a:xfrm>
        </p:spPr>
        <p:txBody>
          <a:bodyPr/>
          <a:lstStyle/>
          <a:p>
            <a:r>
              <a:rPr lang="en-US" dirty="0"/>
              <a:t>The average proportion of non-overlap measure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FC86F11-7956-9FA7-8D5C-C66F2D2FD9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49"/>
          <a:stretch/>
        </p:blipFill>
        <p:spPr>
          <a:xfrm>
            <a:off x="1304099" y="1705462"/>
            <a:ext cx="3124636" cy="61396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F01F61A-554D-2E4D-62E1-57647ECC6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03" y="2399738"/>
            <a:ext cx="10164594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BC53-D307-4930-4F7C-28184D94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B92507-46B9-463D-B509-A78DD29F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Comparison with existing results 2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0B033D3F-62A3-BCDA-AF2B-0AC28696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11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29235204-BAFD-F3FE-80C9-33876ACBFF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94634" y="1501637"/>
            <a:ext cx="4862209" cy="613963"/>
          </a:xfrm>
        </p:spPr>
        <p:txBody>
          <a:bodyPr/>
          <a:lstStyle/>
          <a:p>
            <a:r>
              <a:rPr lang="en-US" dirty="0"/>
              <a:t>The average distance between means measure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EB80749-A3F8-2F3D-009C-B52B2DC0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11" y="1534493"/>
            <a:ext cx="2613975" cy="54824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F1C38CD-31AE-256C-E7AA-8B97BDDBD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404" y="2115600"/>
            <a:ext cx="6985192" cy="45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7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1157A-2586-BA4E-8A2A-02EA3E03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517817-B3DF-07E4-5329-78FC08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Comparison with existing results 3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A533D6D3-3254-1809-E753-23507C8F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12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26C4BDCB-494D-2EB1-5E31-D7588B14A4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07085" y="1574611"/>
            <a:ext cx="7157936" cy="613963"/>
          </a:xfrm>
        </p:spPr>
        <p:txBody>
          <a:bodyPr/>
          <a:lstStyle/>
          <a:p>
            <a:r>
              <a:rPr lang="en-US" dirty="0"/>
              <a:t>The average distance measure, where d(</a:t>
            </a:r>
            <a:r>
              <a:rPr lang="en-US" dirty="0" err="1"/>
              <a:t>xg</a:t>
            </a:r>
            <a:r>
              <a:rPr lang="en-US" dirty="0"/>
              <a:t>, </a:t>
            </a:r>
            <a:r>
              <a:rPr lang="en-US" dirty="0" err="1"/>
              <a:t>xg</a:t>
            </a:r>
            <a:r>
              <a:rPr lang="en-US" dirty="0"/>
              <a:t>) is a distance (e.g. Euclidean, Manhattan, etc.) between the expression profiles of genes g and g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CB5FC2C-3268-AEB0-F115-74F979EC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21" y="1484478"/>
            <a:ext cx="2016656" cy="79423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2488CE6-A827-8F34-B642-FB69DC092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992" y="2480554"/>
            <a:ext cx="8036015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F16E1-BD76-36A8-A5BB-783C1A187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AF992E-C915-F47D-ADA9-F5D93628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Comparison with existing results 3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18D9C561-2504-6738-B333-A0C36BC2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13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6C8DA2D2-9F2E-7F68-6929-064655ABE7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07085" y="1574611"/>
            <a:ext cx="7157936" cy="613963"/>
          </a:xfrm>
        </p:spPr>
        <p:txBody>
          <a:bodyPr/>
          <a:lstStyle/>
          <a:p>
            <a:r>
              <a:rPr lang="en-US" dirty="0"/>
              <a:t>The average distance measure, where d(</a:t>
            </a:r>
            <a:r>
              <a:rPr lang="en-US" dirty="0" err="1"/>
              <a:t>xg</a:t>
            </a:r>
            <a:r>
              <a:rPr lang="en-US" dirty="0"/>
              <a:t>, </a:t>
            </a:r>
            <a:r>
              <a:rPr lang="en-US" dirty="0" err="1"/>
              <a:t>xg</a:t>
            </a:r>
            <a:r>
              <a:rPr lang="en-US" dirty="0"/>
              <a:t>) is a distance (e.g. Euclidean, Manhattan, etc.) between the expression profiles of genes g and g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E8B3DFC-E9A6-D4A3-B603-E422855E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21" y="1484478"/>
            <a:ext cx="2016656" cy="79423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AC1875F-FDC3-84A3-0E7D-38A9EA88E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992" y="2480554"/>
            <a:ext cx="8036015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25DE4-95E3-FC1D-EE4A-E4D40F596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6D03B6-C3F6-BB5B-579E-F08ACFCB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Average temporal profiles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09A44318-B7D4-047F-4052-BD012CED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14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2A89546-90B1-31D6-9ED5-3F3E989F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03"/>
          <a:stretch/>
        </p:blipFill>
        <p:spPr>
          <a:xfrm>
            <a:off x="1613229" y="1809345"/>
            <a:ext cx="8965542" cy="441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3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52D66-F5FB-9746-2961-63FE917CA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5B372B-6D3E-57B8-FDF4-33CCA44A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Normalizing the data to start at 0 at time step 0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B805CF7B-9911-A7B2-8597-59407D3D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15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E08675-C7FA-28CB-1194-C8A6C2D7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16" y="1661167"/>
            <a:ext cx="6222768" cy="49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00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C866-879A-F22B-7EE8-B403C788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3B6C7F-F2E3-2B46-70E0-DD3DCDDE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Comparison of the results</a:t>
            </a:r>
            <a:endParaRPr lang="pl-PL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2DCC753B-3B04-5937-4353-A36344E2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16</a:t>
            </a:fld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09570612-8AC2-1D58-6F95-C9A5307CB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B32FBC3-3C3A-8A4D-8699-BD9E37FFE08E}"/>
              </a:ext>
            </a:extLst>
          </p:cNvPr>
          <p:cNvPicPr>
            <a:picLocks noGrp="1" noChangeAspect="1"/>
          </p:cNvPicPr>
          <p:nvPr>
            <p:ph sz="quarter" idx="29"/>
          </p:nvPr>
        </p:nvPicPr>
        <p:blipFill>
          <a:blip r:embed="rId3"/>
          <a:stretch>
            <a:fillRect/>
          </a:stretch>
        </p:blipFill>
        <p:spPr>
          <a:xfrm>
            <a:off x="849351" y="1930939"/>
            <a:ext cx="5062932" cy="3866745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10EB2A5-43EE-93B0-D3DC-19E22F10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758" y="1690688"/>
            <a:ext cx="3824459" cy="45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1DFFAD-ACE0-4830-638F-2DED3E4E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20FC956-9DFE-BE4A-1733-23E4F02F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Wyniki naukowe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F2708D-C34B-F233-F804-69C1DDC6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pl-PL" smtClean="0"/>
              <a:pPr rtl="0"/>
              <a:t>17</a:t>
            </a:fld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CECF4D4-6B27-425C-7460-82762D499646}"/>
              </a:ext>
            </a:extLst>
          </p:cNvPr>
          <p:cNvSpPr txBox="1"/>
          <p:nvPr/>
        </p:nvSpPr>
        <p:spPr>
          <a:xfrm>
            <a:off x="1750979" y="1997839"/>
            <a:ext cx="69358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Similarity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in </a:t>
            </a:r>
            <a:r>
              <a:rPr lang="pl-PL" b="1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clusters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: </a:t>
            </a:r>
            <a:endParaRPr lang="en-US" b="1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Genes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in the same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cluster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often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show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similar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patterns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expression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over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time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which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suggests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they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might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be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regulated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together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or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play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roles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related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biological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processes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.</a:t>
            </a:r>
          </a:p>
          <a:p>
            <a:endParaRPr lang="pl-PL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pl-PL" b="1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Differences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b="1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among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b="1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clusters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: </a:t>
            </a:r>
            <a:endParaRPr lang="en-US" b="1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The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different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patterns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seen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various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clusters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show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that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gene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expression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diverse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within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dataset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.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This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indicates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that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</a:b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the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clustering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method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has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successfully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grouped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genes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</a:b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with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different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functions</a:t>
            </a:r>
            <a:r>
              <a:rPr lang="pl-PL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350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0154-BF80-64FB-C396-119C2AC5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EFBBB8-EF15-5674-DE8A-CB6B16EE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Used sources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5D25EB4E-6E0A-9802-CF0F-730EBC72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18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DF83E53-5891-4D7E-DFD5-4E313EF5DD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1690689"/>
            <a:ext cx="10515600" cy="4499982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dirty="0"/>
              <a:t>Slides from Lecture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3"/>
              </a:rPr>
              <a:t>https://informatica.cv.uma.es/pluginfile.php/654399/mod_resource/content/0/pract%202%20classification.pdf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4"/>
              </a:rPr>
              <a:t>https://en.wikipedia.org/</a:t>
            </a:r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5"/>
              </a:rPr>
              <a:t>https://www.analyticsvidhya.com/articles/precision-and-recall-in-machine-learning/</a:t>
            </a:r>
            <a:endParaRPr lang="en-US" dirty="0"/>
          </a:p>
          <a:p>
            <a:pPr marL="285750" indent="-285750" algn="l">
              <a:buFontTx/>
              <a:buChar char="-"/>
            </a:pPr>
            <a:endParaRPr lang="en-US" dirty="0"/>
          </a:p>
          <a:p>
            <a:pPr marL="285750" indent="-285750" algn="l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8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982133"/>
            <a:ext cx="3767257" cy="1939489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Thank you for your attention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Co-authors: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0"/>
            <a:r>
              <a:rPr lang="en-US" dirty="0">
                <a:hlinkClick r:id="rId3"/>
              </a:rPr>
              <a:t>https://github.com/LuhiHofi/Aprendizaje-Computacional</a:t>
            </a:r>
            <a:endParaRPr lang="en-US" dirty="0"/>
          </a:p>
          <a:p>
            <a:pPr rtl="0"/>
            <a:r>
              <a:rPr lang="en-US" dirty="0"/>
              <a:t>Lab 2A Task</a:t>
            </a:r>
          </a:p>
          <a:p>
            <a:pPr rtl="0"/>
            <a:r>
              <a:rPr lang="pl-PL" dirty="0"/>
              <a:t>Aprendizaje Computacional</a:t>
            </a:r>
            <a:r>
              <a:rPr lang="en-US" dirty="0"/>
              <a:t> (2024-25)</a:t>
            </a:r>
          </a:p>
          <a:p>
            <a:pPr rtl="0"/>
            <a:r>
              <a:rPr lang="en-US" dirty="0"/>
              <a:t>Universidad de Málaga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A free PowerPoint template was used</a:t>
            </a:r>
            <a:endParaRPr lang="pl-PL" dirty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Problem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2574458"/>
          </a:xfrm>
        </p:spPr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One of the most important tasks in machine learning is classification, and a model trained to recognize label data points using features. The five different classification methods are analyzed in this project.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3" y="4620611"/>
            <a:ext cx="6888665" cy="1597062"/>
          </a:xfrm>
        </p:spPr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In this study, our goal is to find the best-suited method by comparing Precision, Recall, Specificity,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Negative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en-US" dirty="0"/>
              <a:t>,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Positive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en-US" dirty="0"/>
              <a:t>, Accuracy, </a:t>
            </a:r>
            <a:r>
              <a:rPr lang="pl-PL" dirty="0" err="1"/>
              <a:t>Spatial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en-US" dirty="0"/>
              <a:t> and </a:t>
            </a:r>
            <a:r>
              <a:rPr lang="pl-PL" dirty="0"/>
              <a:t>F-</a:t>
            </a:r>
            <a:r>
              <a:rPr lang="pl-PL" dirty="0" err="1"/>
              <a:t>measure</a:t>
            </a:r>
            <a:r>
              <a:rPr lang="en-US" dirty="0"/>
              <a:t> providing insight into each model’s strengths and weaknesses.</a:t>
            </a:r>
          </a:p>
          <a:p>
            <a:endParaRPr lang="en-US" dirty="0"/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5B3C-BD1E-BF9D-D973-54334490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DC592E-D7B3-ABBB-FDE3-602DB549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Our dataset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E4C6302-BDCD-57D0-E098-D2EEF9FB5A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1844" y="2530838"/>
            <a:ext cx="6888665" cy="667604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We use the provided dataset from pdf</a:t>
            </a:r>
            <a:endParaRPr lang="pl-PL" dirty="0"/>
          </a:p>
          <a:p>
            <a:pPr rtl="0"/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AF34231-0A01-B617-039B-6CF1A2B229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844" y="2980695"/>
            <a:ext cx="6888665" cy="3763028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sz="1500" dirty="0"/>
              <a:t>5 columns:   </a:t>
            </a:r>
            <a:r>
              <a:rPr lang="en-US" sz="1500" b="1" dirty="0"/>
              <a:t>Method</a:t>
            </a:r>
            <a:r>
              <a:rPr lang="en-US" sz="1500" dirty="0"/>
              <a:t>   </a:t>
            </a:r>
            <a:r>
              <a:rPr lang="en-US" sz="1500" b="1" dirty="0"/>
              <a:t>TP</a:t>
            </a:r>
            <a:r>
              <a:rPr lang="en-US" sz="1500" dirty="0"/>
              <a:t>   </a:t>
            </a:r>
            <a:r>
              <a:rPr lang="en-US" sz="1500" b="1" dirty="0"/>
              <a:t>FP</a:t>
            </a:r>
            <a:r>
              <a:rPr lang="en-US" sz="1500" dirty="0"/>
              <a:t>   </a:t>
            </a:r>
            <a:r>
              <a:rPr lang="en-US" sz="1500" b="1" dirty="0"/>
              <a:t>FN</a:t>
            </a:r>
            <a:r>
              <a:rPr lang="en-US" sz="1500" dirty="0"/>
              <a:t>   </a:t>
            </a:r>
            <a:r>
              <a:rPr lang="en-US" sz="1500" b="1" dirty="0"/>
              <a:t>TN</a:t>
            </a:r>
            <a:r>
              <a:rPr lang="en-US" sz="1500" dirty="0"/>
              <a:t> </a:t>
            </a:r>
          </a:p>
          <a:p>
            <a:pPr marL="0" indent="0" rtl="0">
              <a:buNone/>
            </a:pPr>
            <a:r>
              <a:rPr lang="en-US" sz="1500" dirty="0"/>
              <a:t>	- TP – True Positives</a:t>
            </a:r>
          </a:p>
          <a:p>
            <a:pPr marL="0" indent="0" rtl="0">
              <a:buNone/>
            </a:pPr>
            <a:r>
              <a:rPr lang="en-US" sz="1500" dirty="0"/>
              <a:t>	- FP – False Positives</a:t>
            </a:r>
          </a:p>
          <a:p>
            <a:pPr marL="0" indent="0" rtl="0">
              <a:buNone/>
            </a:pPr>
            <a:r>
              <a:rPr lang="en-US" sz="1500" dirty="0"/>
              <a:t>	- FN – False Negatives</a:t>
            </a:r>
          </a:p>
          <a:p>
            <a:pPr marL="0" indent="0" rtl="0">
              <a:buNone/>
            </a:pPr>
            <a:r>
              <a:rPr lang="en-US" sz="1500" dirty="0"/>
              <a:t>	- TN – True Negatives</a:t>
            </a:r>
            <a:endParaRPr lang="pl-PL" sz="1500" dirty="0"/>
          </a:p>
          <a:p>
            <a:pPr rtl="0"/>
            <a:r>
              <a:rPr lang="en-US" sz="1500" dirty="0"/>
              <a:t>5 Methods: A, B, C, D and E</a:t>
            </a:r>
          </a:p>
          <a:p>
            <a:pPr rtl="0"/>
            <a:r>
              <a:rPr lang="en-US" sz="1500" dirty="0"/>
              <a:t>Number of Samples: 1000</a:t>
            </a:r>
          </a:p>
          <a:p>
            <a:pPr rtl="0"/>
            <a:r>
              <a:rPr lang="en-US" sz="1500" dirty="0"/>
              <a:t>Imbalanced data – only 10% are positives</a:t>
            </a:r>
          </a:p>
          <a:p>
            <a:pPr marL="0" indent="0" rtl="0">
              <a:buNone/>
            </a:pPr>
            <a:endParaRPr lang="pl-PL" dirty="0"/>
          </a:p>
          <a:p>
            <a:pPr rtl="0"/>
            <a:endParaRPr lang="pl-PL" dirty="0"/>
          </a:p>
        </p:txBody>
      </p:sp>
      <p:sp>
        <p:nvSpPr>
          <p:cNvPr id="7" name="Numer slajdu — symbol zastępczy 7">
            <a:extLst>
              <a:ext uri="{FF2B5EF4-FFF2-40B4-BE49-F238E27FC236}">
                <a16:creationId xmlns:a16="http://schemas.microsoft.com/office/drawing/2014/main" id="{020205AD-03FF-DDBE-CBC9-65C5AC046BFE}"/>
              </a:ext>
            </a:extLst>
          </p:cNvPr>
          <p:cNvSpPr txBox="1">
            <a:spLocks/>
          </p:cNvSpPr>
          <p:nvPr/>
        </p:nvSpPr>
        <p:spPr>
          <a:xfrm>
            <a:off x="9293371" y="63785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l-PL"/>
            </a:defPPr>
            <a:lvl1pPr marL="0" algn="r" defTabSz="914400" rtl="0" eaLnBrk="1" latinLnBrk="0" hangingPunct="1">
              <a:defRPr lang="pl-PL"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93FA939-A915-8D22-F2E4-FCB71FF3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15" y="4277233"/>
            <a:ext cx="7464664" cy="18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366A5-AC28-C63A-747A-13C3EB78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B945936D-1CE2-DBC4-449D-534DF29B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Creation of data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F2DE71B1-7C62-F0E9-C869-A41C1AB3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4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CC934D6-CA35-0BCB-9F40-DA551696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9" y="2181722"/>
            <a:ext cx="5532622" cy="33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Possible methods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690688"/>
            <a:ext cx="8845828" cy="929026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sz="2000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There are several techniques for clustering gene expression data, each with its own advantages and disadvantages.</a:t>
            </a:r>
            <a:endParaRPr lang="pl-PL" sz="2000" dirty="0">
              <a:solidFill>
                <a:schemeClr val="accent3"/>
              </a:solidFill>
              <a:latin typeface="+mj-lt"/>
              <a:cs typeface="Biome" panose="020B0503030204020804" pitchFamily="34" charset="0"/>
            </a:endParaRP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199" y="3360802"/>
            <a:ext cx="3241630" cy="172135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b="1" u="sng" dirty="0"/>
              <a:t>K-means Clustering</a:t>
            </a:r>
            <a:r>
              <a:rPr lang="en-US" dirty="0"/>
              <a:t>:</a:t>
            </a:r>
          </a:p>
          <a:p>
            <a:pPr rtl="0"/>
            <a:r>
              <a:rPr lang="en-US" dirty="0"/>
              <a:t>A well-known algorithm that divides data into a set number of clusters.</a:t>
            </a:r>
            <a:endParaRPr lang="pl-PL" dirty="0"/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12174" y="3337273"/>
            <a:ext cx="3771997" cy="172135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 dirty="0">
                <a:solidFill>
                  <a:schemeClr val="accent6">
                    <a:lumMod val="75000"/>
                  </a:schemeClr>
                </a:solidFill>
              </a:rPr>
              <a:t>Divisive Analysis Clustering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rtl="0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 divisive clustering method where all the observations are initially grouped together</a:t>
            </a:r>
            <a:endParaRPr lang="pl-PL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5</a:t>
            </a:fld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F9E91E5-D4BF-8E76-B528-1E03A4098B0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64997" y="3360802"/>
            <a:ext cx="3241624" cy="172135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Other methods (not from our documents):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-Hierarchical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-Self-Organizing Maps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D4A6-A256-D208-1D8A-9C9E551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2F72E-4A3A-8CA8-9686-0270A834E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K-mean algorithm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E1D6BDB5-BA34-A5A9-862A-8C3BD91094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6"/>
            <a:ext cx="6888665" cy="2955563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The k-means algorithm has two main steps: </a:t>
            </a:r>
          </a:p>
          <a:p>
            <a:pPr rtl="0"/>
            <a:r>
              <a:rPr lang="en-US" dirty="0"/>
              <a:t>1. Initialization: The algorithm places each item into one of k groups. </a:t>
            </a:r>
          </a:p>
          <a:p>
            <a:pPr rtl="0"/>
            <a:r>
              <a:rPr lang="en-US" dirty="0"/>
              <a:t>2. Iteration: The algorithm measures the distance between each item and each group, then moves the item to the closest group.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2BD61AE-D9D2-1600-BC68-5EA9920C78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5680952"/>
            <a:ext cx="6888665" cy="545246"/>
          </a:xfrm>
        </p:spPr>
        <p:txBody>
          <a:bodyPr rtlCol="0"/>
          <a:lstStyle>
            <a:defPPr>
              <a:defRPr lang="pl-PL"/>
            </a:defPPr>
          </a:lstStyle>
          <a:p>
            <a:pPr marL="0" indent="0">
              <a:buNone/>
            </a:pPr>
            <a:r>
              <a:rPr lang="en-US" dirty="0"/>
              <a:t>        That is a partitional or nonhierarchical clustering method</a:t>
            </a:r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D03029A2-53C6-F800-2287-A70E9E47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0214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AE09D-4AD3-C679-2E22-4ACC5E7EC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174D9C88-A0FE-0C8F-A506-E377AC45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K-means Clustering – implementation of the algorithm</a:t>
            </a:r>
            <a:endParaRPr lang="pl-PL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7957CDB4-0259-9F46-8FFD-F34FAC75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7</a:t>
            </a:fld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B8A91DEC-B179-A171-9FAC-6E606515FD3D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/>
          <a:srcRect t="12968"/>
          <a:stretch/>
        </p:blipFill>
        <p:spPr>
          <a:xfrm>
            <a:off x="1598203" y="2415062"/>
            <a:ext cx="8995593" cy="3229600"/>
          </a:xfrm>
        </p:spPr>
      </p:pic>
    </p:spTree>
    <p:extLst>
      <p:ext uri="{BB962C8B-B14F-4D97-AF65-F5344CB8AC3E}">
        <p14:creationId xmlns:p14="http://schemas.microsoft.com/office/powerpoint/2010/main" val="331910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076D0-4FF1-7C2C-B75A-1ECDB2BA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C7CA122E-AD57-2C43-95BF-0AB41E41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K-means Clustering - counting </a:t>
            </a:r>
            <a:br>
              <a:rPr lang="en-US" dirty="0"/>
            </a:br>
            <a:r>
              <a:rPr lang="pl-PL" dirty="0"/>
              <a:t>the silhoutte index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A3D81543-167E-07EF-2A8D-C9EC7FF9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pl-PL" smtClean="0"/>
              <a:pPr rtl="0">
                <a:spcAft>
                  <a:spcPts val="600"/>
                </a:spcAft>
              </a:pPr>
              <a:t>8</a:t>
            </a:fld>
            <a:endParaRPr lang="pl-PL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95E8383F-050D-037D-8113-B82AF375C08F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/>
          <a:stretch>
            <a:fillRect/>
          </a:stretch>
        </p:blipFill>
        <p:spPr>
          <a:xfrm>
            <a:off x="849310" y="2125664"/>
            <a:ext cx="10493375" cy="3665558"/>
          </a:xfrm>
        </p:spPr>
      </p:pic>
    </p:spTree>
    <p:extLst>
      <p:ext uri="{BB962C8B-B14F-4D97-AF65-F5344CB8AC3E}">
        <p14:creationId xmlns:p14="http://schemas.microsoft.com/office/powerpoint/2010/main" val="248550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D9A5F-8787-650A-2787-5252DD780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7D5AFA04-F5D1-ED1F-18F4-D7901394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K-means Clustering – evaluating clustering performance</a:t>
            </a:r>
            <a:endParaRPr lang="pl-PL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761DAD27-E88B-83BD-B677-CDAAFEC6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>
              <a:spcAft>
                <a:spcPts val="600"/>
              </a:spcAft>
            </a:pPr>
            <a:fld id="{FE024F78-56A6-7740-B68D-8D4D026EDF3F}" type="slidenum">
              <a:rPr lang="pl-PL" smtClean="0"/>
              <a:pPr rtl="0">
                <a:spcAft>
                  <a:spcPts val="600"/>
                </a:spcAft>
              </a:pPr>
              <a:t>9</a:t>
            </a:fld>
            <a:endParaRPr lang="pl-PL"/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0C5E1692-1196-9303-E690-78B16942F7DE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/>
          <a:stretch>
            <a:fillRect/>
          </a:stretch>
        </p:blipFill>
        <p:spPr>
          <a:xfrm>
            <a:off x="2372830" y="3330134"/>
            <a:ext cx="7468642" cy="3162741"/>
          </a:xfrm>
        </p:spPr>
      </p:pic>
      <p:sp>
        <p:nvSpPr>
          <p:cNvPr id="21" name="pole tekstowe 20">
            <a:extLst>
              <a:ext uri="{FF2B5EF4-FFF2-40B4-BE49-F238E27FC236}">
                <a16:creationId xmlns:a16="http://schemas.microsoft.com/office/drawing/2014/main" id="{72AEC03A-948B-89D6-AFAA-F53ABE002643}"/>
              </a:ext>
            </a:extLst>
          </p:cNvPr>
          <p:cNvSpPr txBox="1"/>
          <p:nvPr/>
        </p:nvSpPr>
        <p:spPr>
          <a:xfrm>
            <a:off x="1427939" y="1778237"/>
            <a:ext cx="93361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cs typeface="Biome" panose="020B0503030204020804" pitchFamily="34" charset="0"/>
              </a:rPr>
              <a:t>The Silhouette Index is a key metric for assessing the </a:t>
            </a:r>
            <a:r>
              <a:rPr lang="en-US" sz="1600" b="1" dirty="0">
                <a:solidFill>
                  <a:schemeClr val="bg1"/>
                </a:solidFill>
                <a:cs typeface="Biome" panose="020B0503030204020804" pitchFamily="34" charset="0"/>
              </a:rPr>
              <a:t>quality of clustering results </a:t>
            </a:r>
            <a:r>
              <a:rPr lang="en-US" sz="1600" dirty="0">
                <a:solidFill>
                  <a:schemeClr val="bg1"/>
                </a:solidFill>
                <a:cs typeface="Biome" panose="020B0503030204020804" pitchFamily="34" charset="0"/>
              </a:rPr>
              <a:t>in your dataset:</a:t>
            </a:r>
          </a:p>
          <a:p>
            <a:pPr marL="285750" indent="-285750">
              <a:buFontTx/>
              <a:buChar char="-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Inter"/>
                <a:cs typeface="Biome" panose="020B0503030204020804" pitchFamily="34" charset="0"/>
              </a:rPr>
              <a:t>Values close to 0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Inter"/>
                <a:cs typeface="Biome" panose="020B0503030204020804" pitchFamily="34" charset="0"/>
              </a:rPr>
              <a:t>indicate that the data point is located on or near the decision boundary between two or more clusters, suggesting that it is difficult to assign the point to a specific cluster</a:t>
            </a:r>
          </a:p>
          <a:p>
            <a:pPr marL="285750" indent="-285750">
              <a:buFontTx/>
              <a:buChar char="-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Inter"/>
                <a:cs typeface="Biome" panose="020B0503030204020804" pitchFamily="34" charset="0"/>
              </a:rPr>
              <a:t>Values close to 1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Inter"/>
                <a:cs typeface="Biome" panose="020B0503030204020804" pitchFamily="34" charset="0"/>
              </a:rPr>
              <a:t>indicate that the data point is well-clustered and clearly separated from other clusters</a:t>
            </a:r>
          </a:p>
          <a:p>
            <a:pPr marL="285750" indent="-285750">
              <a:buFontTx/>
              <a:buChar char="-"/>
            </a:pPr>
            <a:r>
              <a:rPr lang="en-US" sz="1600" b="1" i="0" dirty="0">
                <a:solidFill>
                  <a:schemeClr val="bg1"/>
                </a:solidFill>
                <a:effectLst/>
                <a:latin typeface="Inter"/>
                <a:cs typeface="Biome" panose="020B0503030204020804" pitchFamily="34" charset="0"/>
              </a:rPr>
              <a:t>Values close to -1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Inter"/>
                <a:cs typeface="Biome" panose="020B0503030204020804" pitchFamily="34" charset="0"/>
              </a:rPr>
              <a:t>indicate that the data point is likely misclassified or that the clustering is not well-defined</a:t>
            </a:r>
          </a:p>
        </p:txBody>
      </p:sp>
    </p:spTree>
    <p:extLst>
      <p:ext uri="{BB962C8B-B14F-4D97-AF65-F5344CB8AC3E}">
        <p14:creationId xmlns:p14="http://schemas.microsoft.com/office/powerpoint/2010/main" val="331704270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08_TF11936837_Win32" id="{E2199BD8-BCBC-4116-874E-CD160B66CA5C}" vid="{BAB6A2D4-46BD-4A69-9BC7-67A5C3F2F162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Prezentacja wyników badań naukowych</Template>
  <TotalTime>367</TotalTime>
  <Words>715</Words>
  <Application>Microsoft Office PowerPoint</Application>
  <PresentationFormat>Panoramiczny</PresentationFormat>
  <Paragraphs>107</Paragraphs>
  <Slides>19</Slides>
  <Notes>18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8" baseType="lpstr">
      <vt:lpstr>Arial</vt:lpstr>
      <vt:lpstr>Arial Nova</vt:lpstr>
      <vt:lpstr>Biome</vt:lpstr>
      <vt:lpstr>Biome Light</vt:lpstr>
      <vt:lpstr>Calibri</vt:lpstr>
      <vt:lpstr>Inter</vt:lpstr>
      <vt:lpstr>Segoe UI</vt:lpstr>
      <vt:lpstr>Segoe UI Historic</vt:lpstr>
      <vt:lpstr>Motyw pakietu Office</vt:lpstr>
      <vt:lpstr>Classification</vt:lpstr>
      <vt:lpstr>Problem</vt:lpstr>
      <vt:lpstr>Our dataset</vt:lpstr>
      <vt:lpstr>Creation of data</vt:lpstr>
      <vt:lpstr>Possible methods</vt:lpstr>
      <vt:lpstr>K-mean algorithm</vt:lpstr>
      <vt:lpstr>K-means Clustering – implementation of the algorithm</vt:lpstr>
      <vt:lpstr>K-means Clustering - counting  the silhoutte index</vt:lpstr>
      <vt:lpstr>K-means Clustering – evaluating clustering performance</vt:lpstr>
      <vt:lpstr>Comparison with existing results 1</vt:lpstr>
      <vt:lpstr>Comparison with existing results 2</vt:lpstr>
      <vt:lpstr>Comparison with existing results 3</vt:lpstr>
      <vt:lpstr>Comparison with existing results 3</vt:lpstr>
      <vt:lpstr>Average temporal profiles</vt:lpstr>
      <vt:lpstr>Normalizing the data to start at 0 at time step 0</vt:lpstr>
      <vt:lpstr>Comparison of the results</vt:lpstr>
      <vt:lpstr>Conclusions</vt:lpstr>
      <vt:lpstr>Used sources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Tomasz Janeczko</dc:creator>
  <cp:lastModifiedBy>Tomasz Janeczko</cp:lastModifiedBy>
  <cp:revision>10</cp:revision>
  <dcterms:created xsi:type="dcterms:W3CDTF">2024-10-20T11:56:31Z</dcterms:created>
  <dcterms:modified xsi:type="dcterms:W3CDTF">2024-11-07T18:41:35Z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